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33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12192000"/>
  <p:custDataLst>
    <p:tags r:id="rId37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gs" Target="tags/tag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cc7083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第三讲 七年级（下）Units 1—4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cc7083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第三讲 七年级（下）Units 1—4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9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jpe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5.jpeg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6.jpeg"/><Relationship Id="rId1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a3ac06cd0?vcp=1&amp;pid=ba127ebc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a3ac06cd0?vcp=1&amp;pid=ba127ebc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25_1#8cd50545b?vcp=1&amp;pid=a3ac06cd0&amp;color=0,0,0&amp;vtp=1&amp;bbb=1"/>
          <p:cNvSpPr/>
          <p:nvPr/>
        </p:nvSpPr>
        <p:spPr>
          <a:xfrm>
            <a:off x="502920" y="13208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（speak）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（do）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snakes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sentences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hour.（盲填）</a:t>
            </a:r>
            <a:endParaRPr lang="en-US" altLang="zh-CN" sz="2400" dirty="0"/>
          </a:p>
        </p:txBody>
      </p:sp>
      <p:sp>
        <p:nvSpPr>
          <p:cNvPr id="5" name="QB_6_AN.26_1#8cd50545b.blank?vcp=1&amp;pid=a3ac06cd0&amp;color=0,0,0&amp;vpa=14&amp;vtp=1&amp;bbb=1"/>
          <p:cNvSpPr/>
          <p:nvPr/>
        </p:nvSpPr>
        <p:spPr>
          <a:xfrm>
            <a:off x="3845401" y="1280160"/>
            <a:ext cx="13731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</a:t>
            </a:r>
            <a:endParaRPr lang="en-US" altLang="zh-CN" sz="2400" dirty="0"/>
          </a:p>
        </p:txBody>
      </p:sp>
      <p:sp>
        <p:nvSpPr>
          <p:cNvPr id="7" name="QB_6_AN.28_1#8cd50545b.blank?vcp=1&amp;pid=a3ac06cd0&amp;color=0,0,0&amp;vpa=15&amp;vtp=1&amp;bbb=1"/>
          <p:cNvSpPr/>
          <p:nvPr/>
        </p:nvSpPr>
        <p:spPr>
          <a:xfrm>
            <a:off x="3032602" y="1851660"/>
            <a:ext cx="9509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endParaRPr lang="en-US" altLang="zh-CN" sz="2400" dirty="0"/>
          </a:p>
        </p:txBody>
      </p:sp>
      <p:sp>
        <p:nvSpPr>
          <p:cNvPr id="9" name="QB_6_AN.30_1#8cd50545b.blank?vcp=1&amp;pid=a3ac06cd0&amp;color=0,0,0&amp;vpa=16&amp;vtp=1&amp;bbb=1"/>
          <p:cNvSpPr/>
          <p:nvPr/>
        </p:nvSpPr>
        <p:spPr>
          <a:xfrm>
            <a:off x="4062889" y="24104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11" name="QB_6_AN.32_1#8cd50545b.blank?vcp=1&amp;pid=a3ac06cd0&amp;color=0,0,0&amp;vpa=17&amp;vtp=1&amp;bbb=1"/>
          <p:cNvSpPr/>
          <p:nvPr/>
        </p:nvSpPr>
        <p:spPr>
          <a:xfrm>
            <a:off x="2270602" y="2969260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07d848be?vcp=1&amp;pid=4951b82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007d848be?vcp=1&amp;pid=4951b82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remember的用法</a:t>
            </a:r>
            <a:endParaRPr lang="en-US" altLang="zh-CN" sz="2800" dirty="0"/>
          </a:p>
        </p:txBody>
      </p:sp>
      <p:pic>
        <p:nvPicPr>
          <p:cNvPr id="4" name="P_5_BD#f0eafe97d?htil=3&amp;vcp=1&amp;pid=007d848be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15776" y="1344676"/>
            <a:ext cx="5221224" cy="254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f0eafe97d?htil=3&amp;vcp=1&amp;pid=007d848be&amp;color=0,0,0&amp;vtp=1&amp;bbb=1&amp;hb=1&amp;hs=1"/>
          <p:cNvSpPr/>
          <p:nvPr/>
        </p:nvSpPr>
        <p:spPr>
          <a:xfrm>
            <a:off x="502920" y="1308100"/>
            <a:ext cx="583387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你睡觉前记得关灯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我记得小时候我在那里玩耍过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P_5_BD#f0eafe97d?htil=3&amp;vcp=1&amp;pid=007d848be&amp;color=0,0,0&amp;vtp=1&amp;bbb=1&amp;hb=1&amp;hs=1"/>
          <p:cNvSpPr/>
          <p:nvPr/>
        </p:nvSpPr>
        <p:spPr>
          <a:xfrm>
            <a:off x="503995" y="4014089"/>
            <a:ext cx="11184010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它是有帮助的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30c8be0b1?vcp=1&amp;pid=007d848b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30c8be0b1?vcp=1&amp;pid=007d848be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33_1#dfac51fe7?vcp=1&amp;pid=30c8be0b1&amp;color=0,0,0&amp;vtp=1&amp;bbb=1"/>
          <p:cNvSpPr/>
          <p:nvPr/>
        </p:nvSpPr>
        <p:spPr>
          <a:xfrm>
            <a:off x="502920" y="13208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（tell）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Linda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（meet）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Kids,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（take）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yourselves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（safe）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it.（盲填）</a:t>
            </a:r>
            <a:endParaRPr lang="en-US" altLang="zh-CN" sz="2400" dirty="0"/>
          </a:p>
        </p:txBody>
      </p:sp>
      <p:sp>
        <p:nvSpPr>
          <p:cNvPr id="5" name="QB_6_AN.34_1#dfac51fe7.blank?vcp=1&amp;pid=30c8be0b1&amp;color=0,0,0&amp;vpa=18&amp;vtp=1&amp;bbb=1"/>
          <p:cNvSpPr/>
          <p:nvPr/>
        </p:nvSpPr>
        <p:spPr>
          <a:xfrm>
            <a:off x="3140551" y="1292860"/>
            <a:ext cx="10334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endParaRPr lang="en-US" altLang="zh-CN" sz="2400" dirty="0"/>
          </a:p>
        </p:txBody>
      </p:sp>
      <p:sp>
        <p:nvSpPr>
          <p:cNvPr id="7" name="QB_6_AN.36_1#dfac51fe7.blank?vcp=1&amp;pid=30c8be0b1&amp;color=0,0,0&amp;vpa=19&amp;vtp=1&amp;bbb=1"/>
          <p:cNvSpPr/>
          <p:nvPr/>
        </p:nvSpPr>
        <p:spPr>
          <a:xfrm>
            <a:off x="3396964" y="1838960"/>
            <a:ext cx="1252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</a:t>
            </a:r>
            <a:endParaRPr lang="en-US" altLang="zh-CN" sz="2400" dirty="0"/>
          </a:p>
        </p:txBody>
      </p:sp>
      <p:sp>
        <p:nvSpPr>
          <p:cNvPr id="9" name="QB_6_AN.38_1#dfac51fe7.blank?vcp=1&amp;pid=30c8be0b1&amp;color=0,0,0&amp;vpa=20&amp;vtp=1&amp;bbb=1"/>
          <p:cNvSpPr/>
          <p:nvPr/>
        </p:nvSpPr>
        <p:spPr>
          <a:xfrm>
            <a:off x="4640739" y="2410460"/>
            <a:ext cx="11874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endParaRPr lang="en-US" altLang="zh-CN" sz="2400" dirty="0"/>
          </a:p>
        </p:txBody>
      </p:sp>
      <p:sp>
        <p:nvSpPr>
          <p:cNvPr id="11" name="QB_6_AN.40_1#dfac51fe7.blank?vcp=1&amp;pid=30c8be0b1&amp;color=0,0,0&amp;vpa=21&amp;vtp=1&amp;bbb=1"/>
          <p:cNvSpPr/>
          <p:nvPr/>
        </p:nvSpPr>
        <p:spPr>
          <a:xfrm>
            <a:off x="6163977" y="3515360"/>
            <a:ext cx="982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safety</a:t>
            </a:r>
            <a:endParaRPr lang="en-US" altLang="zh-CN" sz="2400" dirty="0"/>
          </a:p>
        </p:txBody>
      </p:sp>
      <p:sp>
        <p:nvSpPr>
          <p:cNvPr id="13" name="QB_6_AN.42_1#dfac51fe7.blank?vcp=1&amp;pid=30c8be0b1&amp;color=0,0,0&amp;vpa=22&amp;vtp=1&amp;bbb=1"/>
          <p:cNvSpPr/>
          <p:nvPr/>
        </p:nvSpPr>
        <p:spPr>
          <a:xfrm>
            <a:off x="3178651" y="4065270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85b24056?vcp=1&amp;pid=4951b82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d85b24056?vcp=1&amp;pid=4951b82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keep的用法</a:t>
            </a:r>
            <a:endParaRPr lang="en-US" altLang="zh-CN" sz="2800" dirty="0"/>
          </a:p>
        </p:txBody>
      </p:sp>
      <p:pic>
        <p:nvPicPr>
          <p:cNvPr id="4" name="P_5_BD#faa9ace1f?vcp=1&amp;pid=d85b2405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3630" y="1906905"/>
            <a:ext cx="7105650" cy="393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d2b339e61?vcp=1&amp;pid=d85b2405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d2b339e61?vcp=1&amp;pid=d85b2405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43_1#61c33ac7f?vcp=1&amp;pid=d2b339e61&amp;color=0,0,0&amp;vtp=1&amp;bb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（close）.It's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（study）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（health）,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impolite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（wait）.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（work）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pool.（盲填）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life.（盲填）</a:t>
            </a:r>
            <a:endParaRPr lang="en-US" altLang="zh-CN" sz="2400" dirty="0"/>
          </a:p>
        </p:txBody>
      </p:sp>
      <p:sp>
        <p:nvSpPr>
          <p:cNvPr id="5" name="QB_6_AN.44_1#61c33ac7f.blank?vcp=1&amp;pid=d2b339e61&amp;color=0,0,0&amp;vpa=23&amp;vtp=1&amp;bbb=1"/>
          <p:cNvSpPr/>
          <p:nvPr/>
        </p:nvSpPr>
        <p:spPr>
          <a:xfrm>
            <a:off x="3780314" y="1292860"/>
            <a:ext cx="1016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closed</a:t>
            </a:r>
            <a:endParaRPr lang="en-US" altLang="zh-CN" sz="2400" dirty="0"/>
          </a:p>
        </p:txBody>
      </p:sp>
      <p:sp>
        <p:nvSpPr>
          <p:cNvPr id="7" name="QB_6_AN.46_1#61c33ac7f.blank?vcp=1&amp;pid=d2b339e61&amp;color=0,0,0&amp;vpa=24&amp;vtp=1&amp;bbb=1"/>
          <p:cNvSpPr/>
          <p:nvPr/>
        </p:nvSpPr>
        <p:spPr>
          <a:xfrm>
            <a:off x="5084668" y="1838960"/>
            <a:ext cx="13398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studying</a:t>
            </a:r>
            <a:endParaRPr lang="en-US" altLang="zh-CN" sz="2400" dirty="0"/>
          </a:p>
        </p:txBody>
      </p:sp>
      <p:sp>
        <p:nvSpPr>
          <p:cNvPr id="9" name="QB_6_AN.48_1#61c33ac7f.blank?vcp=1&amp;pid=d2b339e61&amp;color=0,0,0&amp;vpa=25&amp;vtp=1&amp;bbb=1"/>
          <p:cNvSpPr/>
          <p:nvPr/>
        </p:nvSpPr>
        <p:spPr>
          <a:xfrm>
            <a:off x="2071529" y="2397760"/>
            <a:ext cx="1185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endParaRPr lang="en-US" altLang="zh-CN" sz="2400" dirty="0"/>
          </a:p>
        </p:txBody>
      </p:sp>
      <p:sp>
        <p:nvSpPr>
          <p:cNvPr id="11" name="QB_6_AN.50_1#61c33ac7f.blank?vcp=1&amp;pid=d2b339e61&amp;color=0,0,0&amp;vpa=26&amp;vtp=1&amp;bbb=1"/>
          <p:cNvSpPr/>
          <p:nvPr/>
        </p:nvSpPr>
        <p:spPr>
          <a:xfrm>
            <a:off x="5259864" y="2956560"/>
            <a:ext cx="1185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</a:t>
            </a:r>
            <a:endParaRPr lang="en-US" altLang="zh-CN" sz="2400" dirty="0"/>
          </a:p>
        </p:txBody>
      </p:sp>
      <p:sp>
        <p:nvSpPr>
          <p:cNvPr id="13" name="QB_6_AN.52_1#61c33ac7f.blank?vcp=1&amp;pid=d2b339e61&amp;color=0,0,0&amp;vpa=27&amp;vtp=1&amp;bbb=1"/>
          <p:cNvSpPr/>
          <p:nvPr/>
        </p:nvSpPr>
        <p:spPr>
          <a:xfrm>
            <a:off x="3037364" y="3515360"/>
            <a:ext cx="1304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endParaRPr lang="en-US" altLang="zh-CN" sz="2400" dirty="0"/>
          </a:p>
        </p:txBody>
      </p:sp>
      <p:sp>
        <p:nvSpPr>
          <p:cNvPr id="15" name="QB_6_AN.54_1#61c33ac7f.blank?vcp=1&amp;pid=d2b339e61&amp;color=0,0,0&amp;vpa=28&amp;vtp=1&amp;bbb=1"/>
          <p:cNvSpPr/>
          <p:nvPr/>
        </p:nvSpPr>
        <p:spPr>
          <a:xfrm>
            <a:off x="5047139" y="4086860"/>
            <a:ext cx="8580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endParaRPr lang="en-US" altLang="zh-CN" sz="2400" dirty="0"/>
          </a:p>
        </p:txBody>
      </p:sp>
      <p:sp>
        <p:nvSpPr>
          <p:cNvPr id="17" name="QB_6_AN.56_1#61c33ac7f.blank?vcp=1&amp;pid=d2b339e61&amp;color=0,0,0&amp;vpa=29&amp;vtp=1"/>
          <p:cNvSpPr/>
          <p:nvPr/>
        </p:nvSpPr>
        <p:spPr>
          <a:xfrm>
            <a:off x="5012214" y="4624070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2b932252?vcp=1&amp;pid=4951b82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b2b932252?vcp=1&amp;pid=4951b82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重点6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“it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is+adj.</a:t>
            </a:r>
            <a:r>
              <a:rPr lang="en-US" altLang="zh-CN" sz="2800" b="1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（+for/of sb.）+to do sth.</a:t>
            </a:r>
            <a:endParaRPr lang="en-US" altLang="zh-CN" sz="2800" b="1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P_5_BD#e675ea555?vcp=1&amp;pid=b2b932252&amp;color=0,0,0&amp;vtp=1&amp;bbb=1&amp;hb=1"/>
          <p:cNvSpPr/>
          <p:nvPr/>
        </p:nvSpPr>
        <p:spPr>
          <a:xfrm>
            <a:off x="502920" y="1308100"/>
            <a:ext cx="11183112" cy="8333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句型“it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is+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adj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.（+for/of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sb.）+to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sth.”中，it作形式主语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，真正的主语是后面的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动词不定式结构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graphicFrame>
        <p:nvGraphicFramePr>
          <p:cNvPr id="16" name="P_5_BD#e675ea555?colgroup=11,24&amp;vcp=1&amp;pid=b2b932252&amp;color=0,0,0&amp;vtp=1&amp;bbb=1&amp;hb=1"/>
          <p:cNvGraphicFramePr>
            <a:graphicFrameLocks noGrp="1"/>
          </p:cNvGraphicFramePr>
          <p:nvPr/>
        </p:nvGraphicFramePr>
        <p:xfrm>
          <a:off x="502920" y="2276729"/>
          <a:ext cx="11155680" cy="2260410"/>
        </p:xfrm>
        <a:graphic>
          <a:graphicData uri="http://schemas.openxmlformats.org/drawingml/2006/table">
            <a:tbl>
              <a:tblPr/>
              <a:tblGrid>
                <a:gridCol w="3566160"/>
                <a:gridCol w="7589520"/>
              </a:tblGrid>
              <a:tr h="44411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0146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is+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.+for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形容词描述事物的特征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性质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如easy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useful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difficult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interesting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dangerous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important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14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is+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.+of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形容词描述行为者的性格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品质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如kind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nice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polite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clever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friendly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careless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P_5_BD#e675ea555?vcp=1&amp;pid=b2b932252&amp;color=0,0,0&amp;vtp=1&amp;bbb=1"/>
          <p:cNvSpPr/>
          <p:nvPr/>
        </p:nvSpPr>
        <p:spPr>
          <a:xfrm>
            <a:off x="502920" y="4664329"/>
            <a:ext cx="11183112" cy="17223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你太好了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帮了我的忙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unusual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发生这件事是正常的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c084b08f?vcp=1&amp;pid=b2b93225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4c084b08f?vcp=1&amp;pid=b2b932252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dirty="0"/>
          </a:p>
        </p:txBody>
      </p:sp>
      <p:sp>
        <p:nvSpPr>
          <p:cNvPr id="4" name="QB_6_BD.57_1#fbbf0bc14?vcp=1&amp;pid=4c084b08f&amp;color=0,0,0&amp;vtp=1&amp;bb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impolite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Switzerland.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（learn）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clever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ships.（盲填）</a:t>
            </a:r>
            <a:endParaRPr lang="en-US" altLang="zh-CN" sz="2400" dirty="0"/>
          </a:p>
        </p:txBody>
      </p:sp>
      <p:sp>
        <p:nvSpPr>
          <p:cNvPr id="5" name="QB_6_AN.58_1#fbbf0bc14.blank?vcp=1&amp;pid=4c084b08f&amp;color=0,0,0&amp;vpa=30&amp;vtp=1&amp;bbb=1"/>
          <p:cNvSpPr/>
          <p:nvPr/>
        </p:nvSpPr>
        <p:spPr>
          <a:xfrm>
            <a:off x="3402489" y="1292860"/>
            <a:ext cx="9334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endParaRPr lang="en-US" altLang="zh-CN" sz="2400" dirty="0"/>
          </a:p>
        </p:txBody>
      </p:sp>
      <p:sp>
        <p:nvSpPr>
          <p:cNvPr id="7" name="QB_6_AN.60_1#fbbf0bc14.blank?vcp=1&amp;pid=4c084b08f&amp;color=0,0,0&amp;vpa=31&amp;vtp=1&amp;bbb=1"/>
          <p:cNvSpPr/>
          <p:nvPr/>
        </p:nvSpPr>
        <p:spPr>
          <a:xfrm>
            <a:off x="5490051" y="1851660"/>
            <a:ext cx="13049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endParaRPr lang="en-US" altLang="zh-CN" sz="2400" dirty="0"/>
          </a:p>
        </p:txBody>
      </p:sp>
      <p:sp>
        <p:nvSpPr>
          <p:cNvPr id="9" name="QB_6_AN.62_1#fbbf0bc14.blank?vcp=1&amp;pid=4c084b08f&amp;color=0,0,0&amp;vpa=32&amp;vtp=1&amp;bbb=1"/>
          <p:cNvSpPr/>
          <p:nvPr/>
        </p:nvSpPr>
        <p:spPr>
          <a:xfrm>
            <a:off x="2257902" y="238887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10" name="QB_6_BD.63_1#e6a2bfa5d?sp=1&amp;vcp=1&amp;pid=4c084b08f&amp;color=0,0,0&amp;vtp=1&amp;bbb=1"/>
          <p:cNvSpPr/>
          <p:nvPr/>
        </p:nvSpPr>
        <p:spPr>
          <a:xfrm>
            <a:off x="502920" y="29709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river.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dangerous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river.（盲填）</a:t>
            </a:r>
            <a:endParaRPr lang="en-US" altLang="zh-CN" sz="2400" dirty="0"/>
          </a:p>
        </p:txBody>
      </p:sp>
      <p:sp>
        <p:nvSpPr>
          <p:cNvPr id="11" name="QB_6_AN.64_1#e6a2bfa5d.blank?vcp=1&amp;pid=4c084b08f&amp;color=0,0,0&amp;vpa=33&amp;vtp=1&amp;bbb=1"/>
          <p:cNvSpPr/>
          <p:nvPr/>
        </p:nvSpPr>
        <p:spPr>
          <a:xfrm>
            <a:off x="2496027" y="294297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12" name="QB_6_AN.65_1#e6a2bfa5d.blank?vcp=1&amp;pid=4c084b08f&amp;color=0,0,0&amp;vpa=34&amp;vtp=1&amp;bbb=1"/>
          <p:cNvSpPr/>
          <p:nvPr/>
        </p:nvSpPr>
        <p:spPr>
          <a:xfrm>
            <a:off x="3557746" y="3480181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13" name="QB_6_BD.66_1#f2e66ea38?vcp=1&amp;pid=4c084b08f&amp;color=0,0,0&amp;vtp=1&amp;bbb=1"/>
          <p:cNvSpPr/>
          <p:nvPr/>
        </p:nvSpPr>
        <p:spPr>
          <a:xfrm>
            <a:off x="502920" y="40745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others.（盲填）</a:t>
            </a:r>
            <a:endParaRPr lang="en-US" altLang="zh-CN" sz="2400" dirty="0"/>
          </a:p>
        </p:txBody>
      </p:sp>
      <p:sp>
        <p:nvSpPr>
          <p:cNvPr id="14" name="QB_6_AN.67_1#f2e66ea38.blank?vcp=1&amp;pid=4c084b08f&amp;color=0,0,0&amp;vpa=35&amp;vtp=1&amp;bbb=1"/>
          <p:cNvSpPr/>
          <p:nvPr/>
        </p:nvSpPr>
        <p:spPr>
          <a:xfrm>
            <a:off x="2711927" y="4046601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16" name="QB_6_AN.69_1#f2e66ea38.blank?vcp=1&amp;pid=4c084b08f&amp;color=0,0,0&amp;vpa=36&amp;vtp=1&amp;bbb=1"/>
          <p:cNvSpPr/>
          <p:nvPr/>
        </p:nvSpPr>
        <p:spPr>
          <a:xfrm>
            <a:off x="862488" y="458381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2" grpId="0" animBg="1" build="p"/>
      <p:bldP spid="14" grpId="0" animBg="1" build="p"/>
      <p:bldP spid="16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e138ee4ce?vcp=1&amp;pid=4951b82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e138ee4ce?vcp=1&amp;pid=4951b82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重点7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辨析be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at、be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with与be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endParaRPr lang="en-US" altLang="zh-CN" sz="2800" b="1" dirty="0"/>
          </a:p>
        </p:txBody>
      </p:sp>
      <p:graphicFrame>
        <p:nvGraphicFramePr>
          <p:cNvPr id="18" name="P_5_BD#0a57e1b7a?colgroup=9,25&amp;vcp=1&amp;pid=e138ee4ce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2431034"/>
        </p:xfrm>
        <a:graphic>
          <a:graphicData uri="http://schemas.openxmlformats.org/drawingml/2006/table">
            <a:tbl>
              <a:tblPr/>
              <a:tblGrid>
                <a:gridCol w="3118104"/>
                <a:gridCol w="803757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意为“擅长”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其同义短语为do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意为“善于应付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有办法”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意为“对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有好处”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其反义短语为be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有坏处”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6cc68027?vcp=1&amp;pid=e138ee4c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6cc68027?vcp=1&amp;pid=e138ee4ce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9" name="QM_6_BD.70_1#2413877c0?colgroup=36&amp;vcp=1&amp;pid=06cc68027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71_1#f306206e2?vcp=1&amp;pid=2413877c0&amp;color=0,0,0&amp;vtp=1&amp;bbb=1"/>
          <p:cNvSpPr/>
          <p:nvPr/>
        </p:nvSpPr>
        <p:spPr>
          <a:xfrm>
            <a:off x="502920" y="20701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fruit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vegetables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basketball.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李明善于跟他的同班同学们打交道。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（汉译英）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</a:t>
            </a:r>
            <a:endParaRPr lang="en-US" altLang="zh-CN" sz="2400" dirty="0"/>
          </a:p>
        </p:txBody>
      </p:sp>
      <p:sp>
        <p:nvSpPr>
          <p:cNvPr id="6" name="QB_7_AN.72_1#f306206e2.blank?vcp=1&amp;pid=2413877c0&amp;color=0,0,0&amp;vpa=37&amp;vtp=1&amp;bbb=1"/>
          <p:cNvSpPr/>
          <p:nvPr/>
        </p:nvSpPr>
        <p:spPr>
          <a:xfrm>
            <a:off x="6409213" y="2042160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8" name="QB_7_AN.74_1#f306206e2.blank?vcp=1&amp;pid=2413877c0&amp;color=0,0,0&amp;vpa=38&amp;vtp=1&amp;bbb=1"/>
          <p:cNvSpPr/>
          <p:nvPr/>
        </p:nvSpPr>
        <p:spPr>
          <a:xfrm>
            <a:off x="4180364" y="2600960"/>
            <a:ext cx="796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10" name="QB_7_AN.76_1#f306206e2.blank?vcp=1&amp;pid=2413877c0&amp;color=0,0,0&amp;vpa=39&amp;vtp=1&amp;bbb=1"/>
          <p:cNvSpPr/>
          <p:nvPr/>
        </p:nvSpPr>
        <p:spPr>
          <a:xfrm>
            <a:off x="4793139" y="37185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endParaRPr lang="en-US" altLang="zh-CN" sz="2400" dirty="0"/>
          </a:p>
        </p:txBody>
      </p:sp>
      <p:sp>
        <p:nvSpPr>
          <p:cNvPr id="13" name="QB_7_AN.78_1#f306206e2.blank?vcp=1&amp;pid=2413877c0&amp;color=0,0,0&amp;vpa=40&amp;vtp=1&amp;bbb=1"/>
          <p:cNvSpPr/>
          <p:nvPr/>
        </p:nvSpPr>
        <p:spPr>
          <a:xfrm>
            <a:off x="544988" y="4801870"/>
            <a:ext cx="53530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classmates.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dd5573ea?vcp=1&amp;pid=4951b82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1dd5573ea?vcp=1&amp;pid=4951b82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重点8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辨析speak、say、tell与talk</a:t>
            </a:r>
            <a:endParaRPr lang="en-US" altLang="zh-CN" sz="2800" b="1" dirty="0"/>
          </a:p>
        </p:txBody>
      </p:sp>
      <p:graphicFrame>
        <p:nvGraphicFramePr>
          <p:cNvPr id="20" name="P_5_BD#b74ab2688?colgroup=3,31&amp;vcp=1&amp;pid=1dd5573ea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4352163"/>
        </p:xfrm>
        <a:graphic>
          <a:graphicData uri="http://schemas.openxmlformats.org/drawingml/2006/table">
            <a:tbl>
              <a:tblPr/>
              <a:tblGrid>
                <a:gridCol w="1325880"/>
                <a:gridCol w="982980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speak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意为“讲（某种语言）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发言”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强调说话能力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后面主要接语言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speak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讲话”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意为“说”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强调说的内容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hello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sb.意为“向某人问好”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意为“告诉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讲”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sb.（not）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sth.意为“告诉某人（不要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）做某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事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sb.sth.意为“告诉某人某事”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sth.意为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“告诉某人关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于某事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story/stories意为“讲故事”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意为“谈话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交谈”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to/with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sb.意为“和某人交谈”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“谈论某物/事”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616e9c422?vcp=1&amp;pid=1dd5573e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616e9c422?vcp=1&amp;pid=1dd5573e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79_1#675fc9e54?vcp=1&amp;pid=616e9c422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（believe）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myself.</a:t>
            </a:r>
            <a:endParaRPr lang="en-US" altLang="zh-CN" sz="2400" dirty="0"/>
          </a:p>
        </p:txBody>
      </p:sp>
      <p:sp>
        <p:nvSpPr>
          <p:cNvPr id="5" name="QB_6_AN.80_1#675fc9e54.blank?vcp=1&amp;pid=616e9c422&amp;color=0,0,0&amp;vpa=41&amp;vtp=1&amp;bbb=1"/>
          <p:cNvSpPr/>
          <p:nvPr/>
        </p:nvSpPr>
        <p:spPr>
          <a:xfrm>
            <a:off x="4312126" y="1271270"/>
            <a:ext cx="15240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endParaRPr lang="en-US" altLang="zh-CN" sz="2400" dirty="0"/>
          </a:p>
        </p:txBody>
      </p:sp>
      <p:graphicFrame>
        <p:nvGraphicFramePr>
          <p:cNvPr id="6" name="QM_6_BD.81_1#0c42281fb?colgroup=36&amp;vcp=1&amp;pid=616e9c422&amp;color=0,0,0&amp;vtp=1&amp;bt=1&amp;bbb=1"/>
          <p:cNvGraphicFramePr>
            <a:graphicFrameLocks noGrp="1"/>
          </p:cNvGraphicFramePr>
          <p:nvPr/>
        </p:nvGraphicFramePr>
        <p:xfrm>
          <a:off x="502920" y="193167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speak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QB_7_BD.82_1#3d2abab07?vcp=1&amp;pid=0c42281fb&amp;color=0,0,0&amp;vtp=1&amp;bbb=1"/>
          <p:cNvSpPr/>
          <p:nvPr/>
        </p:nvSpPr>
        <p:spPr>
          <a:xfrm>
            <a:off x="502920" y="255397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French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club?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French?</a:t>
            </a:r>
            <a:endParaRPr lang="en-US" altLang="zh-CN" sz="2400" dirty="0"/>
          </a:p>
        </p:txBody>
      </p:sp>
      <p:sp>
        <p:nvSpPr>
          <p:cNvPr id="8" name="QB_7_AN.83_1#3d2abab07.blank?vcp=1&amp;pid=0c42281fb&amp;color=0,0,0&amp;vpa=42&amp;vtp=1&amp;bbb=1"/>
          <p:cNvSpPr/>
          <p:nvPr/>
        </p:nvSpPr>
        <p:spPr>
          <a:xfrm>
            <a:off x="6893084" y="2491740"/>
            <a:ext cx="9667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</a:t>
            </a:r>
            <a:endParaRPr lang="en-US" altLang="zh-CN" sz="2400" dirty="0"/>
          </a:p>
        </p:txBody>
      </p:sp>
      <p:sp>
        <p:nvSpPr>
          <p:cNvPr id="9" name="QB_7_BD.84_1#332ba1eca?sp=1&amp;vcp=1&amp;pid=0c42281fb&amp;color=0,0,0&amp;vtp=1&amp;bbb=1"/>
          <p:cNvSpPr/>
          <p:nvPr/>
        </p:nvSpPr>
        <p:spPr>
          <a:xfrm>
            <a:off x="502920" y="310045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—Shall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hello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classmate?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idea!</a:t>
            </a:r>
            <a:endParaRPr lang="en-US" altLang="zh-CN" sz="2400" dirty="0"/>
          </a:p>
        </p:txBody>
      </p:sp>
      <p:sp>
        <p:nvSpPr>
          <p:cNvPr id="10" name="QB_7_AN.85_1#332ba1eca.blank?vcp=1&amp;pid=0c42281fb&amp;color=0,0,0&amp;vpa=43&amp;vtp=1&amp;bbb=1"/>
          <p:cNvSpPr/>
          <p:nvPr/>
        </p:nvSpPr>
        <p:spPr>
          <a:xfrm>
            <a:off x="3553301" y="3059811"/>
            <a:ext cx="644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endParaRPr lang="en-US" altLang="zh-CN" sz="2400" dirty="0"/>
          </a:p>
        </p:txBody>
      </p:sp>
      <p:sp>
        <p:nvSpPr>
          <p:cNvPr id="11" name="QB_7_BD.86_1#58b5cccff?vcp=1&amp;pid=0c42281fb&amp;color=0,0,0&amp;vtp=1&amp;bbb=1"/>
          <p:cNvSpPr/>
          <p:nvPr/>
        </p:nvSpPr>
        <p:spPr>
          <a:xfrm>
            <a:off x="502920" y="4204081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spelling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competition.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不要谈论这样的事情。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（汉译英）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endParaRPr lang="en-US" altLang="zh-CN" sz="2400" dirty="0"/>
          </a:p>
        </p:txBody>
      </p:sp>
      <p:sp>
        <p:nvSpPr>
          <p:cNvPr id="12" name="QB_7_AN.87_1#58b5cccff.blank?vcp=1&amp;pid=0c42281fb&amp;color=0,0,0&amp;vpa=44&amp;vtp=1&amp;bbb=1"/>
          <p:cNvSpPr/>
          <p:nvPr/>
        </p:nvSpPr>
        <p:spPr>
          <a:xfrm>
            <a:off x="7137877" y="4176141"/>
            <a:ext cx="625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endParaRPr lang="en-US" altLang="zh-CN" sz="2400" dirty="0"/>
          </a:p>
        </p:txBody>
      </p:sp>
      <p:sp>
        <p:nvSpPr>
          <p:cNvPr id="14" name="QB_7_AN.89_1#58b5cccff.blank?vcp=1&amp;pid=0c42281fb&amp;color=0,0,0&amp;vpa=45&amp;vtp=1&amp;bbb=1"/>
          <p:cNvSpPr/>
          <p:nvPr/>
        </p:nvSpPr>
        <p:spPr>
          <a:xfrm>
            <a:off x="1730852" y="4722241"/>
            <a:ext cx="1558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talk/speak</a:t>
            </a:r>
            <a:endParaRPr lang="en-US" altLang="zh-CN" sz="2400" dirty="0"/>
          </a:p>
        </p:txBody>
      </p:sp>
      <p:sp>
        <p:nvSpPr>
          <p:cNvPr id="17" name="QB_7_AN.91_1#58b5cccff.blank?vcp=1&amp;pid=0c42281fb&amp;color=0,0,0&amp;vpa=46&amp;vtp=1&amp;bbb=1"/>
          <p:cNvSpPr/>
          <p:nvPr/>
        </p:nvSpPr>
        <p:spPr>
          <a:xfrm>
            <a:off x="544988" y="5818251"/>
            <a:ext cx="42862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8" grpId="0" animBg="1" build="p"/>
      <p:bldP spid="10" grpId="0" animBg="1" build="p"/>
      <p:bldP spid="12" grpId="0" animBg="1" build="p"/>
      <p:bldP spid="14" grpId="0" animBg="1" build="p"/>
      <p:bldP spid="17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b161805d?vcp=1&amp;pid=4951b82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0b161805d?vcp=1&amp;pid=4951b82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重点9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辨析between与among</a:t>
            </a:r>
            <a:endParaRPr lang="en-US" altLang="zh-CN" sz="2800" b="1" dirty="0"/>
          </a:p>
        </p:txBody>
      </p:sp>
      <p:graphicFrame>
        <p:nvGraphicFramePr>
          <p:cNvPr id="23" name="P_5_BD#519dcec7e?colgroup=6,29&amp;vcp=1&amp;pid=0b161805d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2411857"/>
        </p:xfrm>
        <a:graphic>
          <a:graphicData uri="http://schemas.openxmlformats.org/drawingml/2006/table">
            <a:tbl>
              <a:tblPr/>
              <a:tblGrid>
                <a:gridCol w="2103120"/>
                <a:gridCol w="90525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between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意为“介于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之间”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一般指在两者之间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宾语常是表示两者的名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（短语）或代词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或者是由and连接的两个人或物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among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之中”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一般指在三者或三者以上之中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宾语可以是复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数名词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（短语）或表复数概念的代词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也可以是集合名词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577553363?vcp=1&amp;pid=0b161805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577553363?vcp=1&amp;pid=0b161805d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24" name="QM_6_BD.92_1#4d7d5b8fa?colgroup=36&amp;vcp=1&amp;pid=577553363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between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among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93_1#817605483?vcp=1&amp;pid=4d7d5b8fa&amp;color=0,0,0&amp;vtp=1&amp;bbb=1"/>
          <p:cNvSpPr/>
          <p:nvPr/>
        </p:nvSpPr>
        <p:spPr>
          <a:xfrm>
            <a:off x="502920" y="20701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dinner.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busiest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cities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easily.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high-speed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Jinan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Qingdao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</p:txBody>
      </p:sp>
      <p:sp>
        <p:nvSpPr>
          <p:cNvPr id="6" name="QB_7_AN.94_1#817605483.blank?vcp=1&amp;pid=4d7d5b8fa&amp;color=0,0,0&amp;vpa=47&amp;vtp=1&amp;bbb=1"/>
          <p:cNvSpPr/>
          <p:nvPr/>
        </p:nvSpPr>
        <p:spPr>
          <a:xfrm>
            <a:off x="2592864" y="2042160"/>
            <a:ext cx="1287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endParaRPr lang="en-US" altLang="zh-CN" sz="2400" dirty="0"/>
          </a:p>
        </p:txBody>
      </p:sp>
      <p:sp>
        <p:nvSpPr>
          <p:cNvPr id="8" name="QB_7_AN.96_1#817605483.blank?vcp=1&amp;pid=4d7d5b8fa&amp;color=0,0,0&amp;vpa=48&amp;vtp=1&amp;bbb=1"/>
          <p:cNvSpPr/>
          <p:nvPr/>
        </p:nvSpPr>
        <p:spPr>
          <a:xfrm>
            <a:off x="2554764" y="2588260"/>
            <a:ext cx="1101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among</a:t>
            </a:r>
            <a:endParaRPr lang="en-US" altLang="zh-CN" sz="2400" dirty="0"/>
          </a:p>
        </p:txBody>
      </p:sp>
      <p:sp>
        <p:nvSpPr>
          <p:cNvPr id="10" name="QB_7_AN.98_1#817605483.blank?vcp=1&amp;pid=4d7d5b8fa&amp;color=0,0,0&amp;vpa=49&amp;vtp=1&amp;bbb=1"/>
          <p:cNvSpPr/>
          <p:nvPr/>
        </p:nvSpPr>
        <p:spPr>
          <a:xfrm>
            <a:off x="5056664" y="3147060"/>
            <a:ext cx="1101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among</a:t>
            </a:r>
            <a:endParaRPr lang="en-US" altLang="zh-CN" sz="2400" dirty="0"/>
          </a:p>
        </p:txBody>
      </p:sp>
      <p:sp>
        <p:nvSpPr>
          <p:cNvPr id="12" name="QB_7_AN.100_1#817605483.blank?vcp=1&amp;pid=4d7d5b8fa&amp;color=0,0,0&amp;vpa=50&amp;vtp=1&amp;bbb=1"/>
          <p:cNvSpPr/>
          <p:nvPr/>
        </p:nvSpPr>
        <p:spPr>
          <a:xfrm>
            <a:off x="3724751" y="3696970"/>
            <a:ext cx="1287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7bef06ee?vcp=1&amp;pid=4951b82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07bef06ee?vcp=1&amp;pid=4951b82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重点10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辨析arrive、get与reach</a:t>
            </a:r>
            <a:endParaRPr lang="en-US" altLang="zh-CN" sz="2800" b="1" dirty="0"/>
          </a:p>
        </p:txBody>
      </p:sp>
      <p:pic>
        <p:nvPicPr>
          <p:cNvPr id="4" name="P_5_BD#41513ec26?vcp=1&amp;pid=07bef06e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4992" y="1435100"/>
            <a:ext cx="5449824" cy="400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5e28868c?vcp=1&amp;pid=07bef06e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45e28868c?vcp=1&amp;pid=07bef06ee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01_1#04e42f38c?vcp=1&amp;pid=45e28868c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Monday.（盲填）</a:t>
            </a:r>
            <a:endParaRPr lang="en-US" altLang="zh-CN" sz="2400" dirty="0"/>
          </a:p>
        </p:txBody>
      </p:sp>
      <p:sp>
        <p:nvSpPr>
          <p:cNvPr id="5" name="QB_6_AN.102_1#04e42f38c.blank?vcp=1&amp;pid=45e28868c&amp;color=0,0,0&amp;vpa=51&amp;vtp=1&amp;bbb=1"/>
          <p:cNvSpPr/>
          <p:nvPr/>
        </p:nvSpPr>
        <p:spPr>
          <a:xfrm>
            <a:off x="3115151" y="127127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graphicFrame>
        <p:nvGraphicFramePr>
          <p:cNvPr id="6" name="QM_6_BD.103_1#d0a249b33?colgroup=36&amp;vcp=1&amp;pid=45e28868c&amp;color=0,0,0&amp;vtp=1&amp;bt=1&amp;bbb=1"/>
          <p:cNvGraphicFramePr>
            <a:graphicFrameLocks noGrp="1"/>
          </p:cNvGraphicFramePr>
          <p:nvPr/>
        </p:nvGraphicFramePr>
        <p:xfrm>
          <a:off x="502920" y="193167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arrive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QB_7_BD.104_1#0a82f125e?vcp=1&amp;pid=d0a249b33&amp;color=0,0,0&amp;vtp=1&amp;bbb=1&amp;hb=1"/>
          <p:cNvSpPr/>
          <p:nvPr/>
        </p:nvSpPr>
        <p:spPr>
          <a:xfrm>
            <a:off x="502920" y="255397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September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8th,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visitors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waited.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hurried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7:50.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Shenzhen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Sunday.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soon.</a:t>
            </a:r>
            <a:endParaRPr lang="en-US" altLang="zh-CN" sz="2400" dirty="0"/>
          </a:p>
        </p:txBody>
      </p:sp>
      <p:sp>
        <p:nvSpPr>
          <p:cNvPr id="8" name="QB_7_AN.105_1#0a82f125e.blank?vcp=1&amp;pid=d0a249b33&amp;color=0,0,0&amp;vpa=52&amp;vtp=1&amp;bbb=1"/>
          <p:cNvSpPr/>
          <p:nvPr/>
        </p:nvSpPr>
        <p:spPr>
          <a:xfrm>
            <a:off x="7464902" y="2526030"/>
            <a:ext cx="11842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arrived</a:t>
            </a:r>
            <a:endParaRPr lang="en-US" altLang="zh-CN" sz="2400" dirty="0"/>
          </a:p>
        </p:txBody>
      </p:sp>
      <p:sp>
        <p:nvSpPr>
          <p:cNvPr id="10" name="QB_7_AN.107_1#0a82f125e.blank?vcp=1&amp;pid=d0a249b33&amp;color=0,0,0&amp;vpa=53&amp;vtp=1&amp;bbb=1"/>
          <p:cNvSpPr/>
          <p:nvPr/>
        </p:nvSpPr>
        <p:spPr>
          <a:xfrm>
            <a:off x="4864576" y="3643630"/>
            <a:ext cx="12470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reached</a:t>
            </a:r>
            <a:endParaRPr lang="en-US" altLang="zh-CN" sz="2400" dirty="0"/>
          </a:p>
        </p:txBody>
      </p:sp>
      <p:sp>
        <p:nvSpPr>
          <p:cNvPr id="12" name="QB_7_AN.109_1#0a82f125e.blank?vcp=1&amp;pid=d0a249b33&amp;color=0,0,0&amp;vpa=54&amp;vtp=1&amp;bbb=1"/>
          <p:cNvSpPr/>
          <p:nvPr/>
        </p:nvSpPr>
        <p:spPr>
          <a:xfrm>
            <a:off x="1340326" y="4168140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33fc7dd9?vcp=1&amp;pid=4951b8255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28" name="QB_5_BD.110_1#fc463900c?colgroup=4,8,22&amp;vcp=1&amp;pid=933fc7dd9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4827397"/>
        </p:xfrm>
        <a:graphic>
          <a:graphicData uri="http://schemas.openxmlformats.org/drawingml/2006/table">
            <a:tbl>
              <a:tblPr/>
              <a:tblGrid>
                <a:gridCol w="1499616"/>
                <a:gridCol w="2798064"/>
                <a:gridCol w="685800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83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train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A.火车（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.（接受）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训练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被）培训（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trained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singer.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windy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June,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train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Chinatown.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5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奔（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.参加竞选（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.运行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经营（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felt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surprised,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angry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disappointed,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finally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decided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Governor.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directly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destination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（目的地）.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software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PC.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111_1#fc463900c.blank?vcp=1&amp;pid=933fc7dd9&amp;color=0,0,0&amp;vpa=55&amp;vtp=1"/>
          <p:cNvSpPr/>
          <p:nvPr/>
        </p:nvSpPr>
        <p:spPr>
          <a:xfrm>
            <a:off x="8299853" y="1926209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112_1#fc463900c.blank?vcp=1&amp;pid=933fc7dd9&amp;color=0,0,0&amp;vpa=56&amp;vtp=1"/>
          <p:cNvSpPr/>
          <p:nvPr/>
        </p:nvSpPr>
        <p:spPr>
          <a:xfrm>
            <a:off x="6264043" y="2870581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5_AN.113_1#fc463900c.blank?vcp=1&amp;pid=933fc7dd9&amp;color=0,0,0&amp;vpa=57&amp;vtp=1"/>
          <p:cNvSpPr/>
          <p:nvPr/>
        </p:nvSpPr>
        <p:spPr>
          <a:xfrm>
            <a:off x="6091641" y="4345432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B_5_AN.114_1#fc463900c.blank?vcp=1&amp;pid=933fc7dd9&amp;color=0,0,0&amp;vpa=58&amp;vtp=1"/>
          <p:cNvSpPr/>
          <p:nvPr/>
        </p:nvSpPr>
        <p:spPr>
          <a:xfrm>
            <a:off x="6451369" y="5310632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B_5_AN.115_1#fc463900c.blank?vcp=1&amp;pid=933fc7dd9&amp;color=0,0,0&amp;vpa=59&amp;vtp=1"/>
          <p:cNvSpPr/>
          <p:nvPr/>
        </p:nvSpPr>
        <p:spPr>
          <a:xfrm>
            <a:off x="9658117" y="5772404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QB_5_BD.116_1#fc463900c?colgroup=4,8,22&amp;vcp=1&amp;pid=933fc7dd9&amp;color=0,0,0&amp;mp=1&amp;vtp=1&amp;bt=1&amp;bbb=1&amp;hb=1"/>
          <p:cNvGraphicFramePr>
            <a:graphicFrameLocks noGrp="1"/>
          </p:cNvGraphicFramePr>
          <p:nvPr/>
        </p:nvGraphicFramePr>
        <p:xfrm>
          <a:off x="502920" y="2280986"/>
          <a:ext cx="11155680" cy="3369056"/>
        </p:xfrm>
        <a:graphic>
          <a:graphicData uri="http://schemas.openxmlformats.org/drawingml/2006/table">
            <a:tbl>
              <a:tblPr/>
              <a:tblGrid>
                <a:gridCol w="1499616"/>
                <a:gridCol w="2798064"/>
                <a:gridCol w="685800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5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walk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A.行走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步行（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.散步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步行（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.牵着（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动物）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遛（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6.Now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exercise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walk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meters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minute?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usually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neighbor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fifteen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minutes.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117_1#fc463900c.blank?vcp=1&amp;pid=933fc7dd9&amp;color=0,0,0&amp;mp=1&amp;vpa=60&amp;vtp=1"/>
          <p:cNvSpPr/>
          <p:nvPr/>
        </p:nvSpPr>
        <p:spPr>
          <a:xfrm>
            <a:off x="6188670" y="32376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5_AN.118_1#fc463900c.blank?vcp=1&amp;pid=933fc7dd9&amp;color=0,0,0&amp;mp=1&amp;vpa=61&amp;vtp=1"/>
          <p:cNvSpPr/>
          <p:nvPr/>
        </p:nvSpPr>
        <p:spPr>
          <a:xfrm>
            <a:off x="5983057" y="42028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119_1#fc463900c.blank?vcp=1&amp;pid=933fc7dd9&amp;color=0,0,0&amp;mp=1&amp;vpa=62&amp;vtp=1"/>
          <p:cNvSpPr/>
          <p:nvPr/>
        </p:nvSpPr>
        <p:spPr>
          <a:xfrm>
            <a:off x="7665806" y="514724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" name="QB_5_BD.116_1#fc463900c?colgroup=4,8,22&amp;vcp=1&amp;pid=933fc7dd9&amp;color=0,0,0&amp;mp=1&amp;vtp=1&amp;bt=1&amp;bbb=1"/>
          <p:cNvSpPr txBox="1"/>
          <p:nvPr/>
        </p:nvSpPr>
        <p:spPr>
          <a:xfrm>
            <a:off x="11043047" y="166452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QB_5_BD.120_1#fc463900c?colgroup=4,8,22&amp;vcp=1&amp;pid=933fc7dd9&amp;color=0,0,0&amp;mp=1&amp;vtp=1&amp;bt=1&amp;bbb=1&amp;hb=1"/>
          <p:cNvGraphicFramePr>
            <a:graphicFrameLocks noGrp="1"/>
          </p:cNvGraphicFramePr>
          <p:nvPr/>
        </p:nvGraphicFramePr>
        <p:xfrm>
          <a:off x="502920" y="2033654"/>
          <a:ext cx="11155680" cy="3863721"/>
        </p:xfrm>
        <a:graphic>
          <a:graphicData uri="http://schemas.openxmlformats.org/drawingml/2006/table">
            <a:tbl>
              <a:tblPr/>
              <a:tblGrid>
                <a:gridCol w="1499616"/>
                <a:gridCol w="2798064"/>
                <a:gridCol w="685800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draw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A.画（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.吸引（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drawing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hands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draw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course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draws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country.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83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A.给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看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展示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.带领（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11.You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ticket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myself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121_1#fc463900c.blank?vcp=1&amp;pid=933fc7dd9&amp;color=0,0,0&amp;mp=1&amp;vpa=63&amp;vtp=1"/>
          <p:cNvSpPr/>
          <p:nvPr/>
        </p:nvSpPr>
        <p:spPr>
          <a:xfrm>
            <a:off x="7399106" y="299110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B_5_AN.122_1#fc463900c.blank?vcp=1&amp;pid=933fc7dd9&amp;color=0,0,0&amp;mp=1&amp;vpa=64&amp;vtp=1"/>
          <p:cNvSpPr/>
          <p:nvPr/>
        </p:nvSpPr>
        <p:spPr>
          <a:xfrm>
            <a:off x="5850531" y="3935478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123_1#fc463900c.blank?vcp=1&amp;pid=933fc7dd9&amp;color=0,0,0&amp;mp=1&amp;vpa=65&amp;vtp=1"/>
          <p:cNvSpPr/>
          <p:nvPr/>
        </p:nvSpPr>
        <p:spPr>
          <a:xfrm>
            <a:off x="5163907" y="4928491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5_AN.124_1#fc463900c.blank?vcp=1&amp;pid=933fc7dd9&amp;color=0,0,0&amp;mp=1&amp;vpa=66&amp;vtp=1"/>
          <p:cNvSpPr/>
          <p:nvPr/>
        </p:nvSpPr>
        <p:spPr>
          <a:xfrm>
            <a:off x="8334142" y="5390263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" name="QB_5_BD.120_1#fc463900c?colgroup=4,8,22&amp;vcp=1&amp;pid=933fc7dd9&amp;color=0,0,0&amp;mp=1&amp;vtp=1&amp;bt=1&amp;bbb=1"/>
          <p:cNvSpPr txBox="1"/>
          <p:nvPr/>
        </p:nvSpPr>
        <p:spPr>
          <a:xfrm>
            <a:off x="11043047" y="1417195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ddfef1048?vcp=1&amp;pid=933fc7dd9&amp;color=0,0,0&amp;vtp=1&amp;bt=1&amp;bbb=1"/>
          <p:cNvSpPr/>
          <p:nvPr/>
        </p:nvSpPr>
        <p:spPr>
          <a:xfrm>
            <a:off x="502920" y="285864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934075" algn="l"/>
              </a:tabLst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400"/>
              </a:lnSpc>
              <a:tabLst>
                <a:tab pos="593407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情态动词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P72）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频度副词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（P80）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93407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Don't开头的否定祈使句（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P117）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情态动词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must与have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to（P72）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cc708375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七年级（下）Units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1—4</a:t>
            </a:r>
            <a:endParaRPr lang="en-US" altLang="zh-CN" sz="4800" dirty="0"/>
          </a:p>
        </p:txBody>
      </p:sp>
      <p:pic>
        <p:nvPicPr>
          <p:cNvPr id="3" name="C_2#9cc708375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951b8255?vcp=1&amp;pid=9cc708375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c987a24dc?vcp=1&amp;pid=4951b82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c987a24dc?vcp=1&amp;pid=4951b8255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交通方式的表达</a:t>
            </a:r>
            <a:endParaRPr lang="en-US" altLang="zh-CN" sz="2800" b="1" dirty="0"/>
          </a:p>
        </p:txBody>
      </p:sp>
      <p:pic>
        <p:nvPicPr>
          <p:cNvPr id="5" name="P_5_BD#b0c8d5b32?htil=1&amp;vcp=1&amp;pid=c987a24dc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852676"/>
            <a:ext cx="5458968" cy="302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b0c8d5b32?htil=1&amp;vcp=1&amp;pid=c987a24dc&amp;color=0,0,0&amp;vtp=1&amp;bbb=1&amp;hb=1"/>
          <p:cNvSpPr/>
          <p:nvPr/>
        </p:nvSpPr>
        <p:spPr>
          <a:xfrm>
            <a:off x="502920" y="1816100"/>
            <a:ext cx="5596128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询问交通方式的常用句型：How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.go/get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（to）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?（某人如何去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fantastic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London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欢迎乘坐公共汽车来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到这次奇妙的伦敦之旅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你不必乘坐汽车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368e9847?vcp=1&amp;pid=c987a24d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368e9847?vcp=1&amp;pid=c987a24dc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5973299c8?sp=1&amp;vcp=1&amp;pid=0368e9847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bus.（盲填）</a:t>
            </a:r>
            <a:endParaRPr lang="en-US" altLang="zh-CN" sz="2400" dirty="0"/>
          </a:p>
        </p:txBody>
      </p:sp>
      <p:sp>
        <p:nvSpPr>
          <p:cNvPr id="5" name="QB_6_AN.2_1#5973299c8.blank?vcp=1&amp;pid=0368e9847&amp;color=0,0,0&amp;vpa=1&amp;vtp=1&amp;bbb=1"/>
          <p:cNvSpPr/>
          <p:nvPr/>
        </p:nvSpPr>
        <p:spPr>
          <a:xfrm>
            <a:off x="1052988" y="1292860"/>
            <a:ext cx="830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endParaRPr lang="en-US" altLang="zh-CN" sz="2400" dirty="0"/>
          </a:p>
        </p:txBody>
      </p:sp>
      <p:sp>
        <p:nvSpPr>
          <p:cNvPr id="6" name="QB_6_BD.3_1#a36f817ff?vcp=1&amp;pid=0368e9847&amp;color=0,0,0&amp;vtp=1&amp;bbb=1&amp;hb=1"/>
          <p:cNvSpPr/>
          <p:nvPr/>
        </p:nvSpPr>
        <p:spPr>
          <a:xfrm>
            <a:off x="502920" y="2423541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week.（盲填）</a:t>
            </a:r>
            <a:endParaRPr lang="en-US" altLang="zh-CN" sz="2400" dirty="0"/>
          </a:p>
        </p:txBody>
      </p:sp>
      <p:sp>
        <p:nvSpPr>
          <p:cNvPr id="7" name="QB_6_AN.4_1#a36f817ff.blank?vcp=1&amp;pid=0368e9847&amp;color=0,0,0&amp;vpa=2&amp;vtp=1&amp;bbb=1"/>
          <p:cNvSpPr/>
          <p:nvPr/>
        </p:nvSpPr>
        <p:spPr>
          <a:xfrm>
            <a:off x="3658076" y="239560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9" name="QB_6_AN.6_1#a36f817ff.blank?vcp=1&amp;pid=0368e9847&amp;color=0,0,0&amp;vpa=3&amp;vtp=1&amp;bbb=1"/>
          <p:cNvSpPr/>
          <p:nvPr/>
        </p:nvSpPr>
        <p:spPr>
          <a:xfrm>
            <a:off x="3697764" y="3513201"/>
            <a:ext cx="863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a/the</a:t>
            </a:r>
            <a:endParaRPr lang="en-US" altLang="zh-CN" sz="2400" dirty="0"/>
          </a:p>
        </p:txBody>
      </p:sp>
      <p:sp>
        <p:nvSpPr>
          <p:cNvPr id="11" name="QB_6_AN.8_1#a36f817ff.blank?vcp=1&amp;pid=0368e9847&amp;color=0,0,0&amp;vpa=4&amp;vtp=1&amp;bbb=1"/>
          <p:cNvSpPr/>
          <p:nvPr/>
        </p:nvSpPr>
        <p:spPr>
          <a:xfrm>
            <a:off x="7877652" y="4072001"/>
            <a:ext cx="542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13" name="QB_6_AN.10_1#a36f817ff.blank?vcp=1&amp;pid=0368e9847&amp;color=0,0,0&amp;vpa=5&amp;vtp=1"/>
          <p:cNvSpPr/>
          <p:nvPr/>
        </p:nvSpPr>
        <p:spPr>
          <a:xfrm>
            <a:off x="2034064" y="4609211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4" name="QB_6_BD.11_1#5dbe510b6?sp=1&amp;vcp=1&amp;pid=0368e9847&amp;color=0,0,0&amp;vtp=1&amp;bbb=1"/>
          <p:cNvSpPr/>
          <p:nvPr/>
        </p:nvSpPr>
        <p:spPr>
          <a:xfrm>
            <a:off x="502920" y="51794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subway?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car.（盲填）</a:t>
            </a:r>
            <a:endParaRPr lang="en-US" altLang="zh-CN" sz="2400" dirty="0"/>
          </a:p>
        </p:txBody>
      </p:sp>
      <p:sp>
        <p:nvSpPr>
          <p:cNvPr id="15" name="QB_6_AN.12_1#5dbe510b6.blank?vcp=1&amp;pid=0368e9847&amp;color=0,0,0&amp;vpa=6&amp;vtp=1&amp;bbb=1"/>
          <p:cNvSpPr/>
          <p:nvPr/>
        </p:nvSpPr>
        <p:spPr>
          <a:xfrm>
            <a:off x="4035901" y="5138801"/>
            <a:ext cx="542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endParaRPr lang="en-US" altLang="zh-CN" sz="2400" dirty="0"/>
          </a:p>
        </p:txBody>
      </p:sp>
      <p:sp>
        <p:nvSpPr>
          <p:cNvPr id="16" name="QB_6_AN.13_1#5dbe510b6.blank?vcp=1&amp;pid=0368e9847&amp;color=0,0,0&amp;vpa=7&amp;vtp=1&amp;bbb=1"/>
          <p:cNvSpPr/>
          <p:nvPr/>
        </p:nvSpPr>
        <p:spPr>
          <a:xfrm>
            <a:off x="3489801" y="568871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6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45874c7e?vcp=1&amp;pid=4951b82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545874c7e?vcp=1&amp;pid=4951b82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stop的用法</a:t>
            </a:r>
            <a:endParaRPr lang="en-US" altLang="zh-CN" sz="2800" dirty="0"/>
          </a:p>
        </p:txBody>
      </p:sp>
      <p:pic>
        <p:nvPicPr>
          <p:cNvPr id="4" name="P_5_BD#fa7d342db?htil=2&amp;vcp=1&amp;pid=545874c7e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7279" y="1344676"/>
            <a:ext cx="5458968" cy="343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fa7d342db?htil=2&amp;vcp=1&amp;pid=545874c7e&amp;color=0,0,0&amp;vtp=1&amp;bbb=1&amp;hb=1"/>
          <p:cNvSpPr/>
          <p:nvPr/>
        </p:nvSpPr>
        <p:spPr>
          <a:xfrm>
            <a:off x="502920" y="1308100"/>
            <a:ext cx="5596128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但他们应该及时在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电脑上保存他们的文字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因为电脑可能会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突然停止工作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factories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river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它们阻止工厂将废水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排入河流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0c42557b?vcp=1&amp;pid=545874c7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0c42557b?vcp=1&amp;pid=545874c7e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14_1#eae3862bf?vcp=1&amp;pid=10c42557b&amp;color=0,0,0&amp;vtp=1&amp;bbb=1&amp;hb=1"/>
          <p:cNvSpPr/>
          <p:nvPr/>
        </p:nvSpPr>
        <p:spPr>
          <a:xfrm>
            <a:off x="502920" y="1320800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（play）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piano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present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（see）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doorbell,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（open）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（stop）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picked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（complete）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swimming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competition.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drink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toilet,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he'd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him.（盲填）</a:t>
            </a:r>
            <a:endParaRPr lang="en-US" altLang="zh-CN" sz="2400" dirty="0"/>
          </a:p>
        </p:txBody>
      </p:sp>
      <p:sp>
        <p:nvSpPr>
          <p:cNvPr id="5" name="QB_6_AN.15_1#eae3862bf.blank?vcp=1&amp;pid=10c42557b&amp;color=0,0,0&amp;vpa=8&amp;vtp=1&amp;bbb=1"/>
          <p:cNvSpPr/>
          <p:nvPr/>
        </p:nvSpPr>
        <p:spPr>
          <a:xfrm>
            <a:off x="3058002" y="1280160"/>
            <a:ext cx="1185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endParaRPr lang="en-US" altLang="zh-CN" sz="2400" dirty="0"/>
          </a:p>
        </p:txBody>
      </p:sp>
      <p:sp>
        <p:nvSpPr>
          <p:cNvPr id="6" name="QB_6_AN.16_1#eae3862bf.blank?vcp=1&amp;pid=10c42557b&amp;color=0,0,0&amp;vpa=9&amp;vtp=1&amp;bbb=1"/>
          <p:cNvSpPr/>
          <p:nvPr/>
        </p:nvSpPr>
        <p:spPr>
          <a:xfrm>
            <a:off x="3846989" y="1851660"/>
            <a:ext cx="10175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endParaRPr lang="en-US" altLang="zh-CN" sz="2400" dirty="0"/>
          </a:p>
        </p:txBody>
      </p:sp>
      <p:sp>
        <p:nvSpPr>
          <p:cNvPr id="8" name="QB_6_AN.18_1#eae3862bf.blank?vcp=1&amp;pid=10c42557b&amp;color=0,0,0&amp;vpa=10&amp;vtp=1&amp;bbb=1"/>
          <p:cNvSpPr/>
          <p:nvPr/>
        </p:nvSpPr>
        <p:spPr>
          <a:xfrm>
            <a:off x="5320189" y="2397760"/>
            <a:ext cx="12557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</a:t>
            </a:r>
            <a:endParaRPr lang="en-US" altLang="zh-CN" sz="2400" dirty="0"/>
          </a:p>
        </p:txBody>
      </p:sp>
      <p:sp>
        <p:nvSpPr>
          <p:cNvPr id="10" name="QB_6_AN.20_1#eae3862bf.blank?vcp=1&amp;pid=10c42557b&amp;color=0,0,0&amp;vpa=11&amp;vtp=1&amp;bbb=1"/>
          <p:cNvSpPr/>
          <p:nvPr/>
        </p:nvSpPr>
        <p:spPr>
          <a:xfrm>
            <a:off x="2640489" y="2956560"/>
            <a:ext cx="12382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</a:t>
            </a:r>
            <a:endParaRPr lang="en-US" altLang="zh-CN" sz="2400" dirty="0"/>
          </a:p>
        </p:txBody>
      </p:sp>
      <p:sp>
        <p:nvSpPr>
          <p:cNvPr id="12" name="QB_6_AN.22_1#eae3862bf.blank?vcp=1&amp;pid=10c42557b&amp;color=0,0,0&amp;vpa=12&amp;vtp=1&amp;bbb=1"/>
          <p:cNvSpPr/>
          <p:nvPr/>
        </p:nvSpPr>
        <p:spPr>
          <a:xfrm>
            <a:off x="7201884" y="3515360"/>
            <a:ext cx="1658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completing</a:t>
            </a:r>
            <a:endParaRPr lang="en-US" altLang="zh-CN" sz="2400" dirty="0"/>
          </a:p>
        </p:txBody>
      </p:sp>
      <p:sp>
        <p:nvSpPr>
          <p:cNvPr id="14" name="QB_6_AN.24_1#eae3862bf.blank?vcp=1&amp;pid=10c42557b&amp;color=0,0,0&amp;vpa=13&amp;vtp=1"/>
          <p:cNvSpPr/>
          <p:nvPr/>
        </p:nvSpPr>
        <p:spPr>
          <a:xfrm>
            <a:off x="5417661" y="4645660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a127ebc0?vcp=1&amp;pid=4951b825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ba127ebc0?vcp=1&amp;pid=4951b825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afraid的用法</a:t>
            </a:r>
            <a:endParaRPr lang="en-US" altLang="zh-CN" sz="2800" dirty="0"/>
          </a:p>
        </p:txBody>
      </p:sp>
      <p:pic>
        <p:nvPicPr>
          <p:cNvPr id="4" name="P_5_BD#62ef60d97?vcp=1&amp;pid=ba127ebc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6976" y="1435100"/>
            <a:ext cx="5715000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6573</Words>
  <Application>WPS 演示</Application>
  <PresentationFormat>宽屏</PresentationFormat>
  <Paragraphs>459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3</cp:revision>
  <dcterms:created xsi:type="dcterms:W3CDTF">2024-10-12T09:36:00Z</dcterms:created>
  <dcterms:modified xsi:type="dcterms:W3CDTF">2024-10-14T09:03:26Z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75D06F63FE274C13A3C949B08604B354_12</vt:lpwstr>
  </property>
  <property fmtid="{D5CDD505-2E9C-101B-9397-08002B2CF9AE}" pid="3" name="KSOProductBuildVer">
    <vt:lpwstr>2052-12.1.0.18276</vt:lpwstr>
  </property>
</Properties>
</file>